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8" r:id="rId3"/>
    <p:sldId id="269" r:id="rId4"/>
    <p:sldId id="267" r:id="rId5"/>
    <p:sldId id="259" r:id="rId6"/>
    <p:sldId id="261" r:id="rId7"/>
    <p:sldId id="270" r:id="rId8"/>
    <p:sldId id="262" r:id="rId9"/>
    <p:sldId id="271" r:id="rId10"/>
    <p:sldId id="272" r:id="rId11"/>
    <p:sldId id="265" r:id="rId12"/>
    <p:sldId id="263" r:id="rId13"/>
    <p:sldId id="264" r:id="rId14"/>
    <p:sldId id="266" r:id="rId15"/>
    <p:sldId id="273" r:id="rId16"/>
    <p:sldId id="26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5C"/>
    <a:srgbClr val="003263"/>
    <a:srgbClr val="F58025"/>
    <a:srgbClr val="112D53"/>
    <a:srgbClr val="DE62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1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5E85D-369B-4CAA-BF9C-4963E22F5D2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96FEB-A90C-4306-A60B-C20A5169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787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3E7C4-FCA7-41C5-9238-22AF2585F55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AC47E-62F1-4011-BC1C-65FF6C9A7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235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AC47E-62F1-4011-BC1C-65FF6C9A71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22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AC47E-62F1-4011-BC1C-65FF6C9A71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01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AC47E-62F1-4011-BC1C-65FF6C9A71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28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AC47E-62F1-4011-BC1C-65FF6C9A71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41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AC47E-62F1-4011-BC1C-65FF6C9A71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58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AC47E-62F1-4011-BC1C-65FF6C9A71E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59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-3872" y="4835024"/>
            <a:ext cx="9158197" cy="2022976"/>
          </a:xfrm>
          <a:prstGeom prst="rect">
            <a:avLst/>
          </a:prstGeom>
          <a:solidFill>
            <a:srgbClr val="002B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3001" y="6375399"/>
            <a:ext cx="6883400" cy="397323"/>
          </a:xfrm>
        </p:spPr>
        <p:txBody>
          <a:bodyPr anchor="ctr">
            <a:noAutofit/>
          </a:bodyPr>
          <a:lstStyle>
            <a:lvl1pPr algn="ctr">
              <a:defRPr sz="2000" b="0">
                <a:solidFill>
                  <a:schemeClr val="bg1"/>
                </a:solidFill>
                <a:latin typeface="Helvetica" panose="020B0604020202030204" pitchFamily="34" charset="0"/>
                <a:cs typeface="CMU Bright Roman"/>
              </a:defRPr>
            </a:lvl1pPr>
          </a:lstStyle>
          <a:p>
            <a:r>
              <a:rPr lang="en-US" dirty="0" smtClean="0"/>
              <a:t>Click to add date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039" y="4995335"/>
            <a:ext cx="4548373" cy="1219198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-3872" y="4504665"/>
            <a:ext cx="9158197" cy="250979"/>
          </a:xfrm>
          <a:prstGeom prst="rect">
            <a:avLst/>
          </a:prstGeom>
          <a:solidFill>
            <a:srgbClr val="F580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61378" y="3514914"/>
            <a:ext cx="7846646" cy="82833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 i="0">
                <a:solidFill>
                  <a:schemeClr val="tx1">
                    <a:tint val="75000"/>
                  </a:schemeClr>
                </a:solidFill>
                <a:latin typeface="Helvetica" panose="020B0604020202030204" pitchFamily="34" charset="0"/>
                <a:cs typeface="CMU Bright Bold Extende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Authors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61378" y="140677"/>
            <a:ext cx="7846646" cy="321392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4800" b="1" i="0" baseline="0">
                <a:solidFill>
                  <a:srgbClr val="002B5C"/>
                </a:solidFill>
                <a:latin typeface="Helvetica" panose="020B0604020202030204" pitchFamily="34" charset="0"/>
                <a:cs typeface="CMU Bright Bold Extended"/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27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Helvetica" panose="020B0604020202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94015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Helvetica" panose="020B0604020202030204" pitchFamily="34" charset="0"/>
                <a:cs typeface="CMU Bright Roman"/>
              </a:defRPr>
            </a:lvl1pPr>
            <a:lvl2pPr>
              <a:defRPr sz="2500">
                <a:latin typeface="Helvetica" panose="020B0604020202030204" pitchFamily="34" charset="0"/>
                <a:cs typeface="CMU Bright Roman"/>
              </a:defRPr>
            </a:lvl2pPr>
            <a:lvl3pPr>
              <a:defRPr sz="2000">
                <a:latin typeface="Helvetica" panose="020B0604020202030204" pitchFamily="34" charset="0"/>
                <a:cs typeface="CMU Bright Roman"/>
              </a:defRPr>
            </a:lvl3pPr>
            <a:lvl4pPr>
              <a:defRPr sz="2000">
                <a:latin typeface="Helvetica" panose="020B0604020202030204" pitchFamily="34" charset="0"/>
                <a:cs typeface="CMU Bright Roman"/>
              </a:defRPr>
            </a:lvl4pPr>
            <a:lvl5pPr>
              <a:defRPr sz="2000">
                <a:latin typeface="Helvetica" panose="020B0604020202030204" pitchFamily="34" charset="0"/>
                <a:cs typeface="CMU Bright Roman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016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500">
                <a:latin typeface="Helvetica" panose="020B0604020202030204" pitchFamily="34" charset="0"/>
                <a:cs typeface="CMU Bright Roman"/>
              </a:defRPr>
            </a:lvl1pPr>
            <a:lvl2pPr>
              <a:defRPr sz="2000">
                <a:latin typeface="Helvetica" panose="020B0604020202030204" pitchFamily="34" charset="0"/>
                <a:cs typeface="CMU Bright Roman"/>
              </a:defRPr>
            </a:lvl2pPr>
            <a:lvl3pPr>
              <a:defRPr sz="2000">
                <a:latin typeface="Helvetica" panose="020B0604020202030204" pitchFamily="34" charset="0"/>
                <a:cs typeface="CMU Bright Roman"/>
              </a:defRPr>
            </a:lvl3pPr>
            <a:lvl4pPr>
              <a:defRPr sz="2000">
                <a:latin typeface="Helvetica" panose="020B0604020202030204" pitchFamily="34" charset="0"/>
                <a:cs typeface="CMU Bright Roman"/>
              </a:defRPr>
            </a:lvl4pPr>
            <a:lvl5pPr>
              <a:defRPr sz="2000">
                <a:latin typeface="Helvetica" panose="020B0604020202030204" pitchFamily="34" charset="0"/>
                <a:cs typeface="CMU Bright Roman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847123"/>
          </a:xfrm>
          <a:prstGeom prst="rect">
            <a:avLst/>
          </a:prstGeom>
        </p:spPr>
        <p:txBody>
          <a:bodyPr/>
          <a:lstStyle>
            <a:lvl1pPr>
              <a:defRPr sz="2500">
                <a:latin typeface="Helvetica" panose="020B0604020202030204" pitchFamily="34" charset="0"/>
                <a:cs typeface="CMU Bright Roman"/>
              </a:defRPr>
            </a:lvl1pPr>
            <a:lvl2pPr>
              <a:defRPr sz="2000">
                <a:latin typeface="Helvetica" panose="020B0604020202030204" pitchFamily="34" charset="0"/>
                <a:cs typeface="CMU Bright Roman"/>
              </a:defRPr>
            </a:lvl2pPr>
            <a:lvl3pPr>
              <a:defRPr sz="2000">
                <a:latin typeface="Helvetica" panose="020B0604020202030204" pitchFamily="34" charset="0"/>
                <a:cs typeface="CMU Bright Roman"/>
              </a:defRPr>
            </a:lvl3pPr>
            <a:lvl4pPr>
              <a:defRPr sz="2000">
                <a:latin typeface="Helvetica" panose="020B0604020202030204" pitchFamily="34" charset="0"/>
                <a:cs typeface="CMU Bright Roman"/>
              </a:defRPr>
            </a:lvl4pPr>
            <a:lvl5pPr>
              <a:defRPr sz="2000">
                <a:latin typeface="Helvetica" panose="020B0604020202030204" pitchFamily="34" charset="0"/>
                <a:cs typeface="CMU Bright Roman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603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baseline="0">
                <a:solidFill>
                  <a:srgbClr val="002B5C"/>
                </a:solidFill>
              </a:defRPr>
            </a:lvl1pPr>
          </a:lstStyle>
          <a:p>
            <a:r>
              <a:rPr lang="en-US" dirty="0" smtClean="0"/>
              <a:t>Section Divider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600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>
                <a:solidFill>
                  <a:schemeClr val="tx1">
                    <a:tint val="75000"/>
                  </a:schemeClr>
                </a:solidFill>
                <a:latin typeface="Helvetica" panose="020B0604020202030204" pitchFamily="34" charset="0"/>
                <a:cs typeface="CMU Bright Roma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50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228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3623" y="1478107"/>
            <a:ext cx="6349239" cy="35784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Helvetica" panose="020B0604020202030204" pitchFamily="34" charset="0"/>
                <a:cs typeface="CMU Bright Roman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3622" y="5201101"/>
            <a:ext cx="6349239" cy="29311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rgbClr val="002B5C"/>
                </a:solidFill>
                <a:latin typeface="Helvetica" panose="020B0604020202030204" pitchFamily="34" charset="0"/>
                <a:cs typeface="CMU Bright Roman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5310" y="-258352"/>
            <a:ext cx="871437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12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3872" y="4835024"/>
            <a:ext cx="9158197" cy="2022976"/>
          </a:xfrm>
          <a:prstGeom prst="rect">
            <a:avLst/>
          </a:prstGeom>
          <a:solidFill>
            <a:srgbClr val="002B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3872" y="4504665"/>
            <a:ext cx="9158197" cy="250979"/>
          </a:xfrm>
          <a:prstGeom prst="rect">
            <a:avLst/>
          </a:prstGeom>
          <a:solidFill>
            <a:srgbClr val="F580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201" y="4986087"/>
            <a:ext cx="6419850" cy="1720850"/>
          </a:xfrm>
          <a:prstGeom prst="rect">
            <a:avLst/>
          </a:prstGeom>
        </p:spPr>
      </p:pic>
      <p:sp>
        <p:nvSpPr>
          <p:cNvPr id="13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50803" y="1139676"/>
            <a:ext cx="7846646" cy="321392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4800" b="1" i="0" baseline="0">
                <a:solidFill>
                  <a:srgbClr val="002B5C"/>
                </a:solidFill>
                <a:latin typeface="Helvetica" panose="020B0604020202030204" pitchFamily="34" charset="0"/>
                <a:cs typeface="CMU Bright Bold Extended"/>
              </a:defRPr>
            </a:lvl1pPr>
          </a:lstStyle>
          <a:p>
            <a:pPr lvl="0"/>
            <a:r>
              <a:rPr lang="en-US" dirty="0" smtClean="0"/>
              <a:t>Click to add Ending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596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3872" y="0"/>
            <a:ext cx="9158197" cy="1031960"/>
          </a:xfrm>
          <a:prstGeom prst="rect">
            <a:avLst/>
          </a:prstGeom>
          <a:solidFill>
            <a:srgbClr val="002B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310" y="-258352"/>
            <a:ext cx="871437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3872" y="1088660"/>
            <a:ext cx="9158197" cy="124743"/>
          </a:xfrm>
          <a:prstGeom prst="rect">
            <a:avLst/>
          </a:prstGeom>
          <a:solidFill>
            <a:srgbClr val="F580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133" y="5572369"/>
            <a:ext cx="1340850" cy="113481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663056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2" r:id="rId3"/>
    <p:sldLayoutId id="2147483649" r:id="rId4"/>
    <p:sldLayoutId id="2147483654" r:id="rId5"/>
    <p:sldLayoutId id="2147483657" r:id="rId6"/>
    <p:sldLayoutId id="2147483662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1" i="0" kern="1200">
          <a:solidFill>
            <a:schemeClr val="bg1"/>
          </a:solidFill>
          <a:latin typeface="Helvetica" panose="020B0604020202030204" pitchFamily="34" charset="0"/>
          <a:ea typeface="+mj-ea"/>
          <a:cs typeface="CMU Bright Bold Extende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04-06-2016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ELEC 7950 – VLSI Design and Test Seminar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Multi-cycle scan based testing</a:t>
            </a:r>
            <a:br>
              <a:rPr lang="en-US" dirty="0" smtClean="0"/>
            </a:br>
            <a:endParaRPr lang="en-US" sz="3600" dirty="0" smtClean="0"/>
          </a:p>
          <a:p>
            <a:r>
              <a:rPr lang="en-US" sz="4000" dirty="0" smtClean="0"/>
              <a:t>- </a:t>
            </a:r>
            <a:r>
              <a:rPr lang="en-US" sz="2800" dirty="0" smtClean="0"/>
              <a:t>Perik Patva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7037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Multi-cycle LOS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initialization vector v1 is scanned in just as standard LOS testing.</a:t>
            </a:r>
          </a:p>
          <a:p>
            <a:r>
              <a:rPr lang="en-US" sz="2400" dirty="0" smtClean="0"/>
              <a:t>The second vector is applied by shifting the scan chain by one bit followed by m-1 functional clock cycles with SE set to low.</a:t>
            </a:r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98" y="3696237"/>
            <a:ext cx="7724876" cy="2224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02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scan design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Additional flip-flop is added with every scan flip-flop.</a:t>
            </a:r>
          </a:p>
          <a:p>
            <a:r>
              <a:rPr lang="en-US" sz="2400" dirty="0" smtClean="0"/>
              <a:t>Arbitrary two-pattern tests &lt;v1, v2&gt; can be applied.</a:t>
            </a:r>
            <a:endParaRPr lang="en-US" sz="2400" dirty="0"/>
          </a:p>
        </p:txBody>
      </p:sp>
      <p:pic>
        <p:nvPicPr>
          <p:cNvPr id="53" name="Content Placeholder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737" y="2501720"/>
            <a:ext cx="5404287" cy="4221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7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6099"/>
              </p:ext>
            </p:extLst>
          </p:nvPr>
        </p:nvGraphicFramePr>
        <p:xfrm>
          <a:off x="467696" y="2139267"/>
          <a:ext cx="8229599" cy="3293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8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7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60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03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1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05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Test</a:t>
                      </a:r>
                      <a:r>
                        <a:rPr lang="en-US" baseline="0" dirty="0" smtClean="0"/>
                        <a:t> Coverage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s1423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s9234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s15850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s35932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s38584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5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 LOC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82.50%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84.41%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76.5%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97.27%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87.76%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85.69%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5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Multi-cycle LOC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91.37%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89.84%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84.34%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99.77%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96.68%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92.40%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5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increase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8.87%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5.43%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7.84%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2.50%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8.92%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7.76%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5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 LOS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86.38%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96.76%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98.24%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99.92%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99.32%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96.12%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5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Multicycle LOS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91.87%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97.12%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98.24%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99.93%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99.35%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97.30%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05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increase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5.49%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0.36%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0.01%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0.03%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1.18%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696" y="1532586"/>
            <a:ext cx="8229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Test Coverage of TSOF </a:t>
            </a:r>
            <a:r>
              <a:rPr lang="en-US" sz="2800" dirty="0" smtClean="0"/>
              <a:t>faults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94300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Results</a:t>
            </a: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7199894"/>
              </p:ext>
            </p:extLst>
          </p:nvPr>
        </p:nvGraphicFramePr>
        <p:xfrm>
          <a:off x="467696" y="2139267"/>
          <a:ext cx="8229599" cy="3293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8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7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60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03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1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05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</a:t>
                      </a:r>
                      <a:r>
                        <a:rPr lang="en-US" baseline="0" dirty="0" smtClean="0"/>
                        <a:t> of patterns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s1423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s9234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s15850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s35932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s38584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5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 LOC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480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367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5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Multi-cycle LOC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5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reduction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28.83%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14.79%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22.07%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47.69%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11.98%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25.07%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5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 LOS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429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470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5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Multicycle LOS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366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350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05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reduction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38.79%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14.69%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14.68%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57.55%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22.91%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29.72%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696" y="1532586"/>
            <a:ext cx="8229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Number of test </a:t>
            </a:r>
            <a:r>
              <a:rPr lang="en-US" sz="2800" dirty="0" smtClean="0"/>
              <a:t>patterns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69664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TSOFs at some fault sites may require multiple fault activation cycles.</a:t>
            </a:r>
          </a:p>
          <a:p>
            <a:r>
              <a:rPr lang="en-US" sz="2400" dirty="0" smtClean="0"/>
              <a:t>This method can give higher test coverage of stuck-open faults and requires less number of test patterns thus reducing the test time.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258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 the method described earlier, after applying first vector, the additional vectors are applied using capture cycles with SE asserted.</a:t>
            </a:r>
          </a:p>
          <a:p>
            <a:r>
              <a:rPr lang="en-US" sz="2400" dirty="0" smtClean="0"/>
              <a:t>But, there could be some instances where the multi-cycle test can be done with m-1 shift cycles followed by capturing the response in the last cycle by setting SE low.</a:t>
            </a:r>
          </a:p>
          <a:p>
            <a:r>
              <a:rPr lang="en-US" sz="2400" dirty="0" smtClean="0"/>
              <a:t>This may result in higher test coverage.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6642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696" y="1432775"/>
            <a:ext cx="8229600" cy="3894015"/>
          </a:xfrm>
        </p:spPr>
        <p:txBody>
          <a:bodyPr/>
          <a:lstStyle/>
          <a:p>
            <a:r>
              <a:rPr lang="en-US" sz="1400" dirty="0"/>
              <a:t>Z. Zhang, </a:t>
            </a:r>
            <a:r>
              <a:rPr lang="en-US" sz="1400" dirty="0" smtClean="0"/>
              <a:t>S </a:t>
            </a:r>
            <a:r>
              <a:rPr lang="en-US" sz="1400" dirty="0"/>
              <a:t>M. Reddy, I. </a:t>
            </a:r>
            <a:r>
              <a:rPr lang="en-US" sz="1400" dirty="0" err="1"/>
              <a:t>Pomeranz</a:t>
            </a:r>
            <a:r>
              <a:rPr lang="en-US" sz="1400" dirty="0"/>
              <a:t>, X. Lin, and J. </a:t>
            </a:r>
            <a:r>
              <a:rPr lang="en-US" sz="1400" dirty="0" err="1"/>
              <a:t>Rajski</a:t>
            </a:r>
            <a:r>
              <a:rPr lang="en-US" sz="1400" dirty="0"/>
              <a:t>, “Scan tests with multiple fault activation cycles for delay faults,” in Proc. IEEE VLSI Test Symp., Apr.–May 2006, pp</a:t>
            </a:r>
            <a:r>
              <a:rPr lang="en-US" sz="1400" dirty="0" smtClean="0"/>
              <a:t>. </a:t>
            </a:r>
            <a:r>
              <a:rPr lang="en-US" sz="1400" dirty="0"/>
              <a:t>343–348</a:t>
            </a:r>
            <a:r>
              <a:rPr lang="en-US" sz="1400" dirty="0" smtClean="0"/>
              <a:t>.</a:t>
            </a:r>
          </a:p>
          <a:p>
            <a:r>
              <a:rPr lang="en-IN" sz="1400" dirty="0"/>
              <a:t>M. L. Bushnell and V. D. Agrawal, Essentials of Electronic Testing for Digital, Memory and Mixed-Signal VLSI Circuits, Springer, 2000</a:t>
            </a:r>
            <a:r>
              <a:rPr lang="en-IN" sz="1400" dirty="0" smtClean="0"/>
              <a:t>.</a:t>
            </a:r>
            <a:endParaRPr lang="en-US" sz="1400" dirty="0" smtClean="0"/>
          </a:p>
          <a:p>
            <a:r>
              <a:rPr lang="en-IN" sz="1400" dirty="0" smtClean="0"/>
              <a:t>Chao Han, </a:t>
            </a:r>
            <a:r>
              <a:rPr lang="en-IN" sz="1400" dirty="0"/>
              <a:t>"Testing and Diagnosis of CMOS Open Defects in the Presence of Common </a:t>
            </a:r>
            <a:r>
              <a:rPr lang="en-IN" sz="1400" dirty="0" smtClean="0"/>
              <a:t>Hazards,“ Auburn University, July 2015.</a:t>
            </a:r>
          </a:p>
          <a:p>
            <a:r>
              <a:rPr lang="en-US" sz="1400" dirty="0" smtClean="0"/>
              <a:t>Chao Han, </a:t>
            </a:r>
            <a:r>
              <a:rPr lang="en-US" sz="1400" dirty="0"/>
              <a:t>and Adit D. Singh. "Improving CMOS open defect coverage using hazard activated tests." </a:t>
            </a:r>
            <a:r>
              <a:rPr lang="en-US" sz="1400" i="1" dirty="0"/>
              <a:t>VLSI Test Symposium (VTS), 2014 IEEE 32nd</a:t>
            </a:r>
            <a:r>
              <a:rPr lang="en-US" sz="1400" dirty="0"/>
              <a:t>. IEEE, 2014</a:t>
            </a:r>
            <a:r>
              <a:rPr lang="en-US" sz="1400" dirty="0" smtClean="0"/>
              <a:t>.</a:t>
            </a:r>
          </a:p>
          <a:p>
            <a:r>
              <a:rPr lang="en-IN" sz="1400" dirty="0" err="1" smtClean="0"/>
              <a:t>Gefu</a:t>
            </a:r>
            <a:r>
              <a:rPr lang="en-IN" sz="1400" dirty="0" smtClean="0"/>
              <a:t> Xu, </a:t>
            </a:r>
            <a:r>
              <a:rPr lang="en-IN" sz="1400" dirty="0"/>
              <a:t>and Adit D. Singh. "Low cost launch-on-shift delay test with slow scan enable." </a:t>
            </a:r>
            <a:r>
              <a:rPr lang="en-IN" sz="1400" i="1" dirty="0"/>
              <a:t>Test Symposium, 2006. ETS'06. Eleventh IEEE European</a:t>
            </a:r>
            <a:r>
              <a:rPr lang="en-IN" sz="1400" dirty="0"/>
              <a:t>. IEEE, 2006.</a:t>
            </a:r>
            <a:endParaRPr lang="en-IN" sz="1400" dirty="0" smtClean="0"/>
          </a:p>
          <a:p>
            <a:r>
              <a:rPr lang="en-IN" sz="1400" dirty="0" smtClean="0"/>
              <a:t>Wei Wang, “Multiple </a:t>
            </a:r>
            <a:r>
              <a:rPr lang="en-IN" sz="1400" dirty="0"/>
              <a:t>Cycles Scan Tests for Stuck Open </a:t>
            </a:r>
            <a:r>
              <a:rPr lang="en-IN" sz="1400" dirty="0" smtClean="0"/>
              <a:t>Faults”, Auburn University, April 2015.</a:t>
            </a:r>
          </a:p>
          <a:p>
            <a:r>
              <a:rPr lang="en-US" sz="1400" dirty="0" smtClean="0"/>
              <a:t>Xijiang </a:t>
            </a:r>
            <a:r>
              <a:rPr lang="en-US" sz="1400" dirty="0"/>
              <a:t>Lin</a:t>
            </a:r>
            <a:r>
              <a:rPr lang="en-US" sz="1400" dirty="0" smtClean="0"/>
              <a:t>, </a:t>
            </a:r>
            <a:r>
              <a:rPr lang="en-US" sz="1400" dirty="0"/>
              <a:t>Sudhakar M. Reddy, and </a:t>
            </a:r>
            <a:r>
              <a:rPr lang="en-US" sz="1400" dirty="0" err="1"/>
              <a:t>Janusz</a:t>
            </a:r>
            <a:r>
              <a:rPr lang="en-US" sz="1400" dirty="0"/>
              <a:t> </a:t>
            </a:r>
            <a:r>
              <a:rPr lang="en-US" sz="1400" dirty="0" err="1"/>
              <a:t>Rajski</a:t>
            </a:r>
            <a:r>
              <a:rPr lang="en-US" sz="1400" dirty="0"/>
              <a:t>. "Using Boolean Tests to Improve Detection of Transistor Stuck-open Faults in CMOS Digital Logic Circuits." </a:t>
            </a:r>
            <a:r>
              <a:rPr lang="en-US" sz="1400" i="1" dirty="0"/>
              <a:t>VLSI Design (VLSID), 2015 28th International Conference on</a:t>
            </a:r>
            <a:r>
              <a:rPr lang="en-US" sz="1400" dirty="0"/>
              <a:t>. IEEE, 2015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Ashok Kumar</a:t>
            </a:r>
            <a:r>
              <a:rPr lang="en-US" sz="1400" dirty="0"/>
              <a:t> </a:t>
            </a:r>
            <a:r>
              <a:rPr lang="en-US" sz="1400" dirty="0" smtClean="0"/>
              <a:t>Suhag </a:t>
            </a:r>
            <a:r>
              <a:rPr lang="en-US" sz="1400" dirty="0"/>
              <a:t>and </a:t>
            </a:r>
            <a:r>
              <a:rPr lang="en-US" sz="1400" dirty="0" err="1"/>
              <a:t>Vivek</a:t>
            </a:r>
            <a:r>
              <a:rPr lang="en-US" sz="1400" dirty="0"/>
              <a:t> </a:t>
            </a:r>
            <a:r>
              <a:rPr lang="en-US" sz="1400" dirty="0" err="1"/>
              <a:t>Shrivastava</a:t>
            </a:r>
            <a:r>
              <a:rPr lang="en-US" sz="1400" dirty="0"/>
              <a:t>. "Performance evaluation of delay testable enhanced scan flip-flop." </a:t>
            </a:r>
            <a:r>
              <a:rPr lang="en-US" sz="1400" i="1" dirty="0"/>
              <a:t>International Journal of System Assurance Engineering and Management</a:t>
            </a:r>
            <a:r>
              <a:rPr lang="en-US" sz="1400" dirty="0"/>
              <a:t> 3.3 (2012): 169-174</a:t>
            </a:r>
            <a:r>
              <a:rPr lang="en-US" sz="1400" dirty="0" smtClean="0"/>
              <a:t>.</a:t>
            </a:r>
          </a:p>
          <a:p>
            <a:r>
              <a:rPr lang="en-IN" sz="1400" dirty="0" smtClean="0"/>
              <a:t>Victor </a:t>
            </a:r>
            <a:r>
              <a:rPr lang="en-IN" sz="1400" dirty="0" err="1" smtClean="0"/>
              <a:t>Champac</a:t>
            </a:r>
            <a:r>
              <a:rPr lang="en-IN" sz="1400" dirty="0" smtClean="0"/>
              <a:t>, </a:t>
            </a:r>
            <a:r>
              <a:rPr lang="en-IN" sz="1400" dirty="0"/>
              <a:t>et al. "Testing of stuck-open faults in </a:t>
            </a:r>
            <a:r>
              <a:rPr lang="en-IN" sz="1400" dirty="0" smtClean="0"/>
              <a:t>nanometer</a:t>
            </a:r>
            <a:r>
              <a:rPr lang="en-IN" sz="1400" dirty="0"/>
              <a:t> </a:t>
            </a:r>
            <a:r>
              <a:rPr lang="en-IN" sz="1400" dirty="0" smtClean="0"/>
              <a:t>technologies.“ </a:t>
            </a:r>
            <a:r>
              <a:rPr lang="en-IN" sz="1400" i="1" dirty="0" smtClean="0"/>
              <a:t>Design </a:t>
            </a:r>
            <a:r>
              <a:rPr lang="en-IN" sz="1400" i="1" dirty="0"/>
              <a:t>&amp; Test of Computers, IEEE</a:t>
            </a:r>
            <a:r>
              <a:rPr lang="en-IN" sz="1400" dirty="0"/>
              <a:t> 29.4 (2012): 80-91.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4662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Due to advancements in technology, the modern ICs have been highly influenced by the process variations and manufacturing defects.</a:t>
            </a:r>
          </a:p>
          <a:p>
            <a:r>
              <a:rPr lang="en-US" sz="2400" dirty="0" smtClean="0"/>
              <a:t>There are many techniques and methods currently used in the industry to detect these defects.</a:t>
            </a:r>
          </a:p>
          <a:p>
            <a:r>
              <a:rPr lang="en-US" sz="2400" dirty="0" smtClean="0"/>
              <a:t>However, there are many hard to detect open defects which are important contributors of test escapes.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699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of sequential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Most of the modern ICs are tested using a scan design.</a:t>
            </a:r>
          </a:p>
          <a:p>
            <a:r>
              <a:rPr lang="en-US" sz="2400" dirty="0" smtClean="0"/>
              <a:t>It helps in controllability </a:t>
            </a:r>
            <a:r>
              <a:rPr lang="en-US" sz="2400" dirty="0"/>
              <a:t>and </a:t>
            </a:r>
            <a:r>
              <a:rPr lang="en-US" sz="2400" dirty="0" smtClean="0"/>
              <a:t>observability of flip-flops and hard to access internal nodes of a circuit.</a:t>
            </a:r>
          </a:p>
          <a:p>
            <a:r>
              <a:rPr lang="en-US" sz="2400" dirty="0" smtClean="0"/>
              <a:t>All the flip-flops are connected serially to form a shift register which is known as scan chain.</a:t>
            </a:r>
          </a:p>
          <a:p>
            <a:r>
              <a:rPr lang="en-US" sz="2400" dirty="0" smtClean="0"/>
              <a:t>A multiplexer selects the data during the functional mode while it selects the scan input during the scan mode.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284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scan design for sequential circuits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053" y="1464311"/>
            <a:ext cx="4582164" cy="4887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Transistor stuck-open (TSOP) </a:t>
            </a:r>
            <a:r>
              <a:rPr lang="en-US" dirty="0" smtClean="0"/>
              <a:t>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Stuck open fault can be considered as</a:t>
            </a:r>
          </a:p>
          <a:p>
            <a:pPr marL="0" indent="0">
              <a:buNone/>
            </a:pPr>
            <a:r>
              <a:rPr lang="en-US" sz="2400" dirty="0" smtClean="0"/>
              <a:t>    some open (break) at the terminals of</a:t>
            </a:r>
          </a:p>
          <a:p>
            <a:pPr marL="0" indent="0">
              <a:buNone/>
            </a:pPr>
            <a:r>
              <a:rPr lang="en-US" sz="2400" dirty="0" smtClean="0"/>
              <a:t>    a transistor.</a:t>
            </a:r>
          </a:p>
          <a:p>
            <a:r>
              <a:rPr lang="en-US" sz="2400" dirty="0" smtClean="0"/>
              <a:t>It can result from a break in connection</a:t>
            </a:r>
            <a:br>
              <a:rPr lang="en-US" sz="2400" dirty="0" smtClean="0"/>
            </a:br>
            <a:r>
              <a:rPr lang="en-US" sz="2400" dirty="0" smtClean="0"/>
              <a:t>within cells of the standard library.</a:t>
            </a:r>
            <a:endParaRPr lang="en-US" sz="2400" dirty="0"/>
          </a:p>
          <a:p>
            <a:r>
              <a:rPr lang="en-US" sz="2400" dirty="0" smtClean="0"/>
              <a:t>Consider a PMOS at the input A to be</a:t>
            </a:r>
            <a:br>
              <a:rPr lang="en-US" sz="2400" dirty="0" smtClean="0"/>
            </a:br>
            <a:r>
              <a:rPr lang="en-US" sz="2400" dirty="0" smtClean="0"/>
              <a:t>stuck-open.</a:t>
            </a:r>
          </a:p>
        </p:txBody>
      </p:sp>
      <p:pic>
        <p:nvPicPr>
          <p:cNvPr id="1028" name="Picture 4" descr="http://volga.eng.yale.edu/uploads/Main/CMOS-nan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200" y="1415820"/>
            <a:ext cx="2616752" cy="4262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60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Transistor stuck-open (TSOP) faults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It requires two vector test:</a:t>
            </a:r>
            <a:br>
              <a:rPr lang="en-US" sz="2400" dirty="0"/>
            </a:br>
            <a:r>
              <a:rPr lang="en-US" sz="2400" dirty="0"/>
              <a:t>1.) v1 - Initialize the output</a:t>
            </a:r>
            <a:br>
              <a:rPr lang="en-US" sz="2400" dirty="0"/>
            </a:br>
            <a:r>
              <a:rPr lang="en-US" sz="2400" dirty="0"/>
              <a:t>2.) v2 - Activate and propagate the</a:t>
            </a:r>
            <a:br>
              <a:rPr lang="en-US" sz="2400" dirty="0"/>
            </a:br>
            <a:r>
              <a:rPr lang="en-US" sz="2400" dirty="0"/>
              <a:t>			fault at primary output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Two pattern test for this fault is</a:t>
            </a:r>
            <a:br>
              <a:rPr lang="en-US" sz="2400" dirty="0" smtClean="0"/>
            </a:br>
            <a:r>
              <a:rPr lang="en-US" sz="2400" dirty="0" smtClean="0"/>
              <a:t>v1 = 1,1 and v2 = 0,1</a:t>
            </a:r>
            <a:r>
              <a:rPr lang="en-US" sz="2800" dirty="0" smtClean="0"/>
              <a:t> </a:t>
            </a:r>
            <a:r>
              <a:rPr lang="en-US" sz="3600" dirty="0"/>
              <a:t>	</a:t>
            </a:r>
            <a:r>
              <a:rPr lang="en-US" sz="3600" dirty="0" smtClean="0"/>
              <a:t>	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	</a:t>
            </a:r>
            <a:r>
              <a:rPr lang="en-US" sz="3200" dirty="0" smtClean="0"/>
              <a:t>A		B</a:t>
            </a:r>
            <a:r>
              <a:rPr lang="en-US" sz="3200" dirty="0"/>
              <a:t>	</a:t>
            </a:r>
            <a:r>
              <a:rPr lang="en-US" sz="3200" dirty="0" smtClean="0"/>
              <a:t> 	Out		  </a:t>
            </a:r>
            <a:r>
              <a:rPr lang="en-US" sz="3200" dirty="0"/>
              <a:t>	</a:t>
            </a:r>
            <a:r>
              <a:rPr lang="en-US" sz="2400" dirty="0" smtClean="0"/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   		</a:t>
            </a:r>
            <a:r>
              <a:rPr lang="en-US" sz="2400" dirty="0" smtClean="0"/>
              <a:t>1		1	 	 0/0</a:t>
            </a: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   		</a:t>
            </a:r>
            <a:r>
              <a:rPr lang="en-US" sz="2400" dirty="0" smtClean="0"/>
              <a:t>0		1	  	 1/0</a:t>
            </a:r>
            <a:endParaRPr lang="en-US" sz="3200" dirty="0"/>
          </a:p>
        </p:txBody>
      </p:sp>
      <p:pic>
        <p:nvPicPr>
          <p:cNvPr id="5" name="Picture 4" descr="http://volga.eng.yale.edu/uploads/Main/CMOS-na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231" y="1415820"/>
            <a:ext cx="2616752" cy="4262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6263231" y="1964027"/>
            <a:ext cx="936059" cy="7727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286939" y="1970465"/>
            <a:ext cx="912351" cy="7727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13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 and LOS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 both methods, v1 is scanned in with SE asserted.</a:t>
            </a:r>
          </a:p>
          <a:p>
            <a:r>
              <a:rPr lang="en-US" sz="2400" dirty="0" smtClean="0"/>
              <a:t>In LOC, v2 is generated through combinational logic with SE signal set to low.</a:t>
            </a:r>
          </a:p>
          <a:p>
            <a:r>
              <a:rPr lang="en-US" sz="2400" dirty="0" smtClean="0"/>
              <a:t>In LOS, v2 is generated by shifting the scan chain by one bit with SE asserted. 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893" y="3766337"/>
            <a:ext cx="5053482" cy="295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19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illustrating multi-cycle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Consider a NAND gate connected to a</a:t>
            </a:r>
            <a:br>
              <a:rPr lang="en-US" sz="2400" dirty="0" smtClean="0"/>
            </a:br>
            <a:r>
              <a:rPr lang="en-US" sz="2400" dirty="0" smtClean="0"/>
              <a:t>flip-flop as shown in figure below.</a:t>
            </a:r>
          </a:p>
          <a:p>
            <a:r>
              <a:rPr lang="en-US" sz="2400" dirty="0" smtClean="0"/>
              <a:t>The TSOF fault at input A is detected only</a:t>
            </a:r>
            <a:br>
              <a:rPr lang="en-US" sz="2400" dirty="0" smtClean="0"/>
            </a:br>
            <a:r>
              <a:rPr lang="en-US" sz="2400" dirty="0" smtClean="0"/>
              <a:t>after third consecutive clock cycle.</a:t>
            </a:r>
          </a:p>
          <a:p>
            <a:r>
              <a:rPr lang="en-US" sz="2400" dirty="0" smtClean="0"/>
              <a:t>The sequence 0 1 1 at the PI will detect</a:t>
            </a:r>
            <a:br>
              <a:rPr lang="en-US" sz="2400" dirty="0" smtClean="0"/>
            </a:br>
            <a:r>
              <a:rPr lang="en-US" sz="2400" dirty="0" smtClean="0"/>
              <a:t>the fault.</a:t>
            </a:r>
          </a:p>
          <a:p>
            <a:endParaRPr lang="en-US" sz="2400" dirty="0"/>
          </a:p>
        </p:txBody>
      </p:sp>
      <p:sp>
        <p:nvSpPr>
          <p:cNvPr id="14" name="Oval 13"/>
          <p:cNvSpPr/>
          <p:nvPr/>
        </p:nvSpPr>
        <p:spPr>
          <a:xfrm>
            <a:off x="4566291" y="4562341"/>
            <a:ext cx="141668" cy="15132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742044" y="5512158"/>
            <a:ext cx="862885" cy="1056067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88242" y="4842457"/>
            <a:ext cx="2253802" cy="12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318930" y="4830030"/>
            <a:ext cx="0" cy="11977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318930" y="6040191"/>
            <a:ext cx="1423114" cy="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604929" y="6027765"/>
            <a:ext cx="190607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6511003" y="4082604"/>
            <a:ext cx="0" cy="19451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814766" y="4082604"/>
            <a:ext cx="36962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814766" y="4082604"/>
            <a:ext cx="0" cy="334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814766" y="4417454"/>
            <a:ext cx="9272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707959" y="4638004"/>
            <a:ext cx="15197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887488" y="3842881"/>
            <a:ext cx="83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  <a:br>
              <a:rPr lang="en-US" dirty="0" smtClean="0"/>
            </a:br>
            <a:r>
              <a:rPr lang="en-US" dirty="0" smtClean="0"/>
              <a:t>X 0 </a:t>
            </a:r>
            <a:r>
              <a:rPr lang="en-US" dirty="0"/>
              <a:t>1</a:t>
            </a:r>
            <a:endParaRPr lang="en-US" dirty="0" smtClean="0"/>
          </a:p>
        </p:txBody>
      </p:sp>
      <p:sp>
        <p:nvSpPr>
          <p:cNvPr id="47" name="TextBox 46"/>
          <p:cNvSpPr txBox="1"/>
          <p:nvPr/>
        </p:nvSpPr>
        <p:spPr>
          <a:xfrm>
            <a:off x="3845075" y="5778581"/>
            <a:ext cx="689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FF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81706" y="4525910"/>
            <a:ext cx="83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PI</a:t>
            </a:r>
            <a:br>
              <a:rPr lang="en-US" dirty="0" smtClean="0"/>
            </a:br>
            <a:r>
              <a:rPr lang="en-US" dirty="0" smtClean="0"/>
              <a:t>0 </a:t>
            </a:r>
            <a:r>
              <a:rPr lang="en-US" dirty="0"/>
              <a:t>1</a:t>
            </a:r>
            <a:r>
              <a:rPr lang="en-US" dirty="0" smtClean="0"/>
              <a:t> </a:t>
            </a:r>
            <a:r>
              <a:rPr lang="en-US" dirty="0"/>
              <a:t>1</a:t>
            </a:r>
            <a:endParaRPr lang="en-US" dirty="0" smtClean="0"/>
          </a:p>
        </p:txBody>
      </p:sp>
      <p:sp>
        <p:nvSpPr>
          <p:cNvPr id="53" name="TextBox 52"/>
          <p:cNvSpPr txBox="1"/>
          <p:nvPr/>
        </p:nvSpPr>
        <p:spPr>
          <a:xfrm>
            <a:off x="5100761" y="4267060"/>
            <a:ext cx="618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856063" y="6113329"/>
            <a:ext cx="80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 0 </a:t>
            </a:r>
            <a:r>
              <a:rPr lang="en-US" dirty="0"/>
              <a:t>1</a:t>
            </a:r>
            <a:endParaRPr lang="en-US" dirty="0" smtClean="0"/>
          </a:p>
        </p:txBody>
      </p:sp>
      <p:sp>
        <p:nvSpPr>
          <p:cNvPr id="55" name="TextBox 54"/>
          <p:cNvSpPr txBox="1"/>
          <p:nvPr/>
        </p:nvSpPr>
        <p:spPr>
          <a:xfrm>
            <a:off x="2946770" y="6099522"/>
            <a:ext cx="80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  <a:r>
              <a:rPr lang="en-US" dirty="0" smtClean="0"/>
              <a:t> </a:t>
            </a:r>
            <a:r>
              <a:rPr lang="en-US" dirty="0"/>
              <a:t>1</a:t>
            </a:r>
            <a:r>
              <a:rPr lang="en-US" dirty="0" smtClean="0"/>
              <a:t> </a:t>
            </a:r>
            <a:r>
              <a:rPr lang="en-US" dirty="0"/>
              <a:t>1</a:t>
            </a:r>
            <a:endParaRPr lang="en-US" dirty="0" smtClean="0"/>
          </a:p>
        </p:txBody>
      </p:sp>
      <p:sp>
        <p:nvSpPr>
          <p:cNvPr id="56" name="TextBox 55"/>
          <p:cNvSpPr txBox="1"/>
          <p:nvPr/>
        </p:nvSpPr>
        <p:spPr>
          <a:xfrm>
            <a:off x="2875940" y="4912887"/>
            <a:ext cx="80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  <a:r>
              <a:rPr lang="en-US" dirty="0" smtClean="0"/>
              <a:t> </a:t>
            </a:r>
            <a:r>
              <a:rPr lang="en-US" dirty="0"/>
              <a:t>1</a:t>
            </a:r>
            <a:r>
              <a:rPr lang="en-US" dirty="0" smtClean="0"/>
              <a:t> </a:t>
            </a:r>
            <a:r>
              <a:rPr lang="en-US" dirty="0"/>
              <a:t>1</a:t>
            </a:r>
            <a:endParaRPr lang="en-US" dirty="0" smtClean="0"/>
          </a:p>
        </p:txBody>
      </p:sp>
      <p:sp>
        <p:nvSpPr>
          <p:cNvPr id="57" name="TextBox 56"/>
          <p:cNvSpPr txBox="1"/>
          <p:nvPr/>
        </p:nvSpPr>
        <p:spPr>
          <a:xfrm>
            <a:off x="4775578" y="4712055"/>
            <a:ext cx="1239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 </a:t>
            </a:r>
            <a:r>
              <a:rPr lang="en-US" dirty="0"/>
              <a:t>1</a:t>
            </a:r>
            <a:r>
              <a:rPr lang="en-US" dirty="0" smtClean="0"/>
              <a:t> 0/1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969311" y="4489212"/>
            <a:ext cx="618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</a:t>
            </a:r>
            <a:endParaRPr lang="en-US" dirty="0" smtClean="0"/>
          </a:p>
        </p:txBody>
      </p:sp>
      <p:sp>
        <p:nvSpPr>
          <p:cNvPr id="4" name="Flowchart: Delay 3"/>
          <p:cNvSpPr/>
          <p:nvPr/>
        </p:nvSpPr>
        <p:spPr>
          <a:xfrm>
            <a:off x="3751703" y="4267060"/>
            <a:ext cx="814588" cy="755701"/>
          </a:xfrm>
          <a:prstGeom prst="flowChartDela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 descr="http://volga.eng.yale.edu/uploads/Main/CMOS-na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584" y="1465724"/>
            <a:ext cx="2459243" cy="400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" name="Straight Connector 30"/>
          <p:cNvCxnSpPr/>
          <p:nvPr/>
        </p:nvCxnSpPr>
        <p:spPr>
          <a:xfrm>
            <a:off x="6561349" y="1925391"/>
            <a:ext cx="936059" cy="7727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6585057" y="1931829"/>
            <a:ext cx="912351" cy="7727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97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Multi-cycle LOC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initialization vector v1 is scanned in just as standard LOC testing.</a:t>
            </a:r>
          </a:p>
          <a:p>
            <a:r>
              <a:rPr lang="en-US" sz="2400" dirty="0" smtClean="0"/>
              <a:t>It is followed by m functional clock cycles with SE signal set to low.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10" y="3614951"/>
            <a:ext cx="7821859" cy="235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13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48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au_template.potx" id="{2266E52C-4C2F-4407-B901-730B575E1297}" vid="{D226DE4C-32B1-4FDA-80BB-B9210DBE7D9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au_template</Template>
  <TotalTime>1890</TotalTime>
  <Words>775</Words>
  <Application>Microsoft Office PowerPoint</Application>
  <PresentationFormat>On-screen Show (4:3)</PresentationFormat>
  <Paragraphs>177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CMU Bright Bold Extended</vt:lpstr>
      <vt:lpstr>CMU Bright Roman</vt:lpstr>
      <vt:lpstr>Helvetica</vt:lpstr>
      <vt:lpstr>Office Theme</vt:lpstr>
      <vt:lpstr>04-06-2016</vt:lpstr>
      <vt:lpstr>Background</vt:lpstr>
      <vt:lpstr>Testing of sequential circuits</vt:lpstr>
      <vt:lpstr>Full scan design for sequential circuits</vt:lpstr>
      <vt:lpstr>Transistor stuck-open (TSOP) faults</vt:lpstr>
      <vt:lpstr>Transistor stuck-open (TSOP) faults</vt:lpstr>
      <vt:lpstr>LOC and LOS testing</vt:lpstr>
      <vt:lpstr>Example illustrating multi-cycle testing</vt:lpstr>
      <vt:lpstr>Multi-cycle LOC testing</vt:lpstr>
      <vt:lpstr>Multi-cycle LOS testing</vt:lpstr>
      <vt:lpstr>Enhanced scan design</vt:lpstr>
      <vt:lpstr>Experimental Results</vt:lpstr>
      <vt:lpstr>Experimental Results</vt:lpstr>
      <vt:lpstr>Conclusion</vt:lpstr>
      <vt:lpstr>Future work</vt:lpstr>
      <vt:lpstr>References</vt:lpstr>
    </vt:vector>
  </TitlesOfParts>
  <Company>CoE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2015-02-10</dc:title>
  <dc:creator>Phillip Bailey</dc:creator>
  <cp:lastModifiedBy>agrawvd</cp:lastModifiedBy>
  <cp:revision>120</cp:revision>
  <dcterms:created xsi:type="dcterms:W3CDTF">2015-02-10T19:07:43Z</dcterms:created>
  <dcterms:modified xsi:type="dcterms:W3CDTF">2016-04-07T02:42:17Z</dcterms:modified>
</cp:coreProperties>
</file>